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5" r:id="rId2"/>
    <p:sldId id="283" r:id="rId3"/>
    <p:sldId id="486" r:id="rId4"/>
    <p:sldId id="487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3AA"/>
    <a:srgbClr val="A882DD"/>
    <a:srgbClr val="DE639A"/>
    <a:srgbClr val="05BFB8"/>
    <a:srgbClr val="00C5C0"/>
    <a:srgbClr val="01BAE2"/>
    <a:srgbClr val="04C0BA"/>
    <a:srgbClr val="DD6299"/>
    <a:srgbClr val="A781DB"/>
    <a:srgbClr val="00B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38" d="100"/>
          <a:sy n="38" d="100"/>
        </p:scale>
        <p:origin x="1692" y="472"/>
      </p:cViewPr>
      <p:guideLst>
        <p:guide orient="horz" pos="15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37930898101107"/>
          <c:y val="1.8827556538031153E-2"/>
          <c:w val="0.7540553667968799"/>
          <c:h val="0.944474274302859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Clinical Remission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1BA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92-4301-870F-0B32FC312217}"/>
              </c:ext>
            </c:extLst>
          </c:dPt>
          <c:dPt>
            <c:idx val="2"/>
            <c:invertIfNegative val="0"/>
            <c:bubble3D val="0"/>
            <c:spPr>
              <a:solidFill>
                <a:srgbClr val="05BFB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92-4301-870F-0B32FC312217}"/>
              </c:ext>
            </c:extLst>
          </c:dPt>
          <c:dPt>
            <c:idx val="3"/>
            <c:invertIfNegative val="0"/>
            <c:bubble3D val="0"/>
            <c:spPr>
              <a:solidFill>
                <a:srgbClr val="DE63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92-4301-870F-0B32FC312217}"/>
              </c:ext>
            </c:extLst>
          </c:dPt>
          <c:dPt>
            <c:idx val="4"/>
            <c:invertIfNegative val="0"/>
            <c:bubble3D val="0"/>
            <c:spPr>
              <a:solidFill>
                <a:srgbClr val="A882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92-4301-870F-0B32FC31221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8AB9275-FCA8-47A9-ABA0-32CE2CC27780}" type="CATEGORYNAME">
                      <a:rPr lang="en-US" dirty="0">
                        <a:solidFill>
                          <a:srgbClr val="7243AA"/>
                        </a:solidFill>
                      </a:rPr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F76CE0FD-306D-4354-A814-6840FD04DAF2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95305099626621"/>
                      <c:h val="6.669133768399372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A492-4301-870F-0B32FC312217}"/>
                </c:ext>
              </c:extLst>
            </c:dLbl>
            <c:dLbl>
              <c:idx val="1"/>
              <c:layout>
                <c:manualLayout>
                  <c:x val="-0.21195231452289198"/>
                  <c:y val="4.632764887539886E-8"/>
                </c:manualLayout>
              </c:layout>
              <c:tx>
                <c:rich>
                  <a:bodyPr/>
                  <a:lstStyle/>
                  <a:p>
                    <a:fld id="{1EA3C232-A5C7-419E-832B-A92B05DF8FC5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9D56128C-AA74-4EA9-8DAA-1772C5D7DE3B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07689889085626"/>
                      <c:h val="6.669133768399372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492-4301-870F-0B32FC3122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9D2326C-BAA9-4D58-B397-D12F7F504E2D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0038E567-8B5E-4769-9CFC-8898E9419DA6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164571368613323"/>
                      <c:h val="6.669133768399372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492-4301-870F-0B32FC3122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93CC07E-DE37-435E-9A0F-F5E73F9BA78B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E7CF09BE-E035-489A-837B-ECE22F8B5634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80241826215576"/>
                      <c:h val="6.669133768399372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492-4301-870F-0B32FC3122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38C413A-FA81-4620-8A52-F194C6068F7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  <a:fld id="{7715DD6D-7CFB-4D73-BC69-2C83EF9291FF}" type="VALUE">
                      <a:rPr lang="en-US" baseline="0" smtClean="0"/>
                      <a:pPr/>
                      <a:t>[VALUE]</a:t>
                    </a:fld>
                    <a:r>
                      <a:rPr lang="en-US" baseline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492-4301-870F-0B32FC3122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Blogger Sans" panose="02000506030000020004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5"/>
                <c:pt idx="0">
                  <c:v>Retrospective cohort UC</c:v>
                </c:pt>
                <c:pt idx="1">
                  <c:v>Retrospective cohort CD 3</c:v>
                </c:pt>
                <c:pt idx="2">
                  <c:v>Retrospective cohort CD 2</c:v>
                </c:pt>
                <c:pt idx="3">
                  <c:v>Retrospective cohort CD 1</c:v>
                </c:pt>
                <c:pt idx="4">
                  <c:v>Case series UC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33</c:v>
                </c:pt>
                <c:pt idx="2">
                  <c:v>75</c:v>
                </c:pt>
                <c:pt idx="3">
                  <c:v>100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492-4301-870F-0B32FC3122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logger Sans" panose="02000506030000020004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5"/>
                <c:pt idx="0">
                  <c:v>Retrospective cohort UC</c:v>
                </c:pt>
                <c:pt idx="1">
                  <c:v>Retrospective cohort CD 3</c:v>
                </c:pt>
                <c:pt idx="2">
                  <c:v>Retrospective cohort CD 2</c:v>
                </c:pt>
                <c:pt idx="3">
                  <c:v>Retrospective cohort CD 1</c:v>
                </c:pt>
                <c:pt idx="4">
                  <c:v>Case series UC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A-A492-4301-870F-0B32FC3122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logger Sans" panose="02000506030000020004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5"/>
                <c:pt idx="0">
                  <c:v>Retrospective cohort UC</c:v>
                </c:pt>
                <c:pt idx="1">
                  <c:v>Retrospective cohort CD 3</c:v>
                </c:pt>
                <c:pt idx="2">
                  <c:v>Retrospective cohort CD 2</c:v>
                </c:pt>
                <c:pt idx="3">
                  <c:v>Retrospective cohort CD 1</c:v>
                </c:pt>
                <c:pt idx="4">
                  <c:v>Case series UC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B-A492-4301-870F-0B32FC31221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88847359"/>
        <c:axId val="188856095"/>
      </c:barChart>
      <c:catAx>
        <c:axId val="18884735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243A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  <c:crossAx val="188856095"/>
        <c:crosses val="autoZero"/>
        <c:auto val="1"/>
        <c:lblAlgn val="ctr"/>
        <c:lblOffset val="100"/>
        <c:noMultiLvlLbl val="0"/>
      </c:catAx>
      <c:valAx>
        <c:axId val="18885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7243A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  <c:crossAx val="188847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Blogger Sans" panose="02000506030000020004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1BBE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BA6-4A36-A4CC-816B5A342A6F}"/>
              </c:ext>
            </c:extLst>
          </c:dPt>
          <c:dPt>
            <c:idx val="1"/>
            <c:bubble3D val="0"/>
            <c:spPr>
              <a:solidFill>
                <a:srgbClr val="DE639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BA6-4A36-A4CC-816B5A342A6F}"/>
              </c:ext>
            </c:extLst>
          </c:dPt>
          <c:dPt>
            <c:idx val="2"/>
            <c:bubble3D val="0"/>
            <c:spPr>
              <a:solidFill>
                <a:srgbClr val="A882D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BA6-4A36-A4CC-816B5A342A6F}"/>
              </c:ext>
            </c:extLst>
          </c:dPt>
          <c:dPt>
            <c:idx val="3"/>
            <c:bubble3D val="0"/>
            <c:spPr>
              <a:solidFill>
                <a:srgbClr val="04C0B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BA6-4A36-A4CC-816B5A342A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Blogger Sans" panose="02000506030000020004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MSP</c:v>
                </c:pt>
                <c:pt idx="1">
                  <c:v>Resell</c:v>
                </c:pt>
                <c:pt idx="2">
                  <c:v>Direct</c:v>
                </c:pt>
                <c:pt idx="3">
                  <c:v>Cloud Marketplaces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31</c:v>
                </c:pt>
                <c:pt idx="2">
                  <c:v>19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A6-4A36-A4CC-816B5A342A6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1BBE4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DE639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A882DD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4C0B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3447707933642309"/>
          <c:y val="0.94863463488449362"/>
          <c:w val="0.52724359517373165"/>
          <c:h val="5.1365365115506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logger Sans" panose="02000506030000020004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1BBE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EA6-4167-9847-FF2136AD5042}"/>
              </c:ext>
            </c:extLst>
          </c:dPt>
          <c:dPt>
            <c:idx val="1"/>
            <c:bubble3D val="0"/>
            <c:spPr>
              <a:solidFill>
                <a:srgbClr val="DE639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EA6-4167-9847-FF2136AD5042}"/>
              </c:ext>
            </c:extLst>
          </c:dPt>
          <c:dPt>
            <c:idx val="2"/>
            <c:bubble3D val="0"/>
            <c:spPr>
              <a:solidFill>
                <a:srgbClr val="A882D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EA6-4167-9847-FF2136AD5042}"/>
              </c:ext>
            </c:extLst>
          </c:dPt>
          <c:dPt>
            <c:idx val="3"/>
            <c:bubble3D val="0"/>
            <c:spPr>
              <a:solidFill>
                <a:srgbClr val="04C0B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EA6-4167-9847-FF2136AD5042}"/>
              </c:ext>
            </c:extLst>
          </c:dPt>
          <c:dLbls>
            <c:dLbl>
              <c:idx val="0"/>
              <c:layout>
                <c:manualLayout>
                  <c:x val="-2.8688525515958613E-3"/>
                  <c:y val="3.5125044813818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A6-4167-9847-FF2136AD5042}"/>
                </c:ext>
              </c:extLst>
            </c:dLbl>
            <c:dLbl>
              <c:idx val="2"/>
              <c:layout>
                <c:manualLayout>
                  <c:x val="4.3032788273937922E-3"/>
                  <c:y val="2.85390989112273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A6-4167-9847-FF2136AD5042}"/>
                </c:ext>
              </c:extLst>
            </c:dLbl>
            <c:dLbl>
              <c:idx val="3"/>
              <c:layout>
                <c:manualLayout>
                  <c:x val="4.3032788273937922E-3"/>
                  <c:y val="-1.75625224069091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A6-4167-9847-FF2136AD5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Blogger Sans" panose="02000506030000020004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MSP</c:v>
                </c:pt>
                <c:pt idx="1">
                  <c:v>Resell</c:v>
                </c:pt>
                <c:pt idx="2">
                  <c:v>Direct</c:v>
                </c:pt>
                <c:pt idx="3">
                  <c:v>Cloud Marketplaces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82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A6-4167-9847-FF2136AD504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1BBE4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DE639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A882DD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4C0BA"/>
                </a:solidFill>
                <a:latin typeface="Blogger Sans" panose="02000506030000020004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3447707933642309"/>
          <c:y val="0.94863463488449362"/>
          <c:w val="0.52724359517373165"/>
          <c:h val="5.1365365115506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logger Sans" panose="02000506030000020004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113-2D45-4A78-9E84-E4484921F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70A0-C574-4FAC-89EA-4CE8DC5DD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4B15B-F559-42F8-8F92-42B20BF1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079D-C67C-4B63-896B-0A571A61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69F3-1ED7-4014-A16E-7CE0546C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96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22AE-FF7B-4A4F-BCF8-05146027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F5AC2-357D-479F-B058-1DBB16EB2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CEDD3-220D-48E6-A9A7-78326F978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2C918-85B3-469C-B6F0-8085D830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284A5-8ABC-400B-B5EA-C48EA78E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206E1-0CA2-4A55-8A7D-253448009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F1592-DE96-41FD-9988-FACC94AFA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3E97-B8EF-48F5-85B3-662E412B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5B40-D31F-4644-A66F-16BDF89A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5A0D6-9656-4FEC-8353-058FBF45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69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7B30A5-633A-4BF7-9BE2-9C5A40FAF0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35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8DA1-0637-42D3-AD12-01DB1B17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4964-B931-4243-8B5B-6BD62FA2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A067-C131-4187-91D8-5ED36A39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D9CF4-41F9-4AE7-8EEB-F9418A38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C5F1A-DF5F-412D-9FAA-C1C62E03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0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8BA6-85A7-4704-834D-D0F49AC7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F0743-0C28-44BA-B5E6-20F9FA73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32AE1-5DAC-4E64-9165-6558E918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9505-919E-420D-9D84-4DAC1705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D898-561D-4638-8B65-FAE56E14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66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ABD4-E86B-412F-97BD-F127857D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C460-3CF8-4F63-8C90-E94728DFC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78857-0B7C-4DC9-B43A-7501E1F16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C1770-2AD7-4D42-AEAB-37ED08D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B8842-1BFA-4E66-82CD-C1C4E9D8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68387-11D4-4C4E-B2C9-EC1217B8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97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792-75C8-4023-B296-8CB8A4FF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CD755-6500-4DB3-B142-3164E5B47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6F38F-1AD4-423A-B59D-F99B98686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1BED0-446C-413A-942A-2EB6A9281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1567F-C7E1-4A91-A07D-3B1574654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02BD2-496F-49F9-87FE-466E0CE6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4655C-7881-4228-A17E-5BDD6C7F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3DD56-887F-4699-92C5-11EC5FDB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6C68-548B-45E9-AC02-0B84C523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CCE2C-DDB5-4CF5-803A-1B7CCAE8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05337-6339-4349-93EE-E8EFBBB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EFE4D-99E7-491D-94DD-DF53D13B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03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1463C-3CD2-43D4-82FB-B1EA2A0A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3B320-5462-44FC-A4D8-A77BF127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E7EF7-AA12-4CB8-86FF-2992F86C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80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668B-96A7-4D8D-97A0-00120615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CF5D-15CC-4512-BD83-4AF5A557A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A079C-7A8F-4D3A-8C23-94A031346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66D9A-34BC-4536-B124-D29DF96A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56864-2379-43AB-BF55-F930A479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3592A-36A0-4D57-80FA-861A6E49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71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3018-7971-4CF4-99B3-8E2FC8F7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E32E7-629F-4432-A382-3AA47ADD4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6C2AB-29D2-4984-B8E7-32876833C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D8846-404B-4DB2-B8FC-CF390F1B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5FF29-0499-4860-B702-3CCCF7FF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63B28-F1AD-454D-850B-FABDFB55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8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AB06B-4BC8-42CA-9D3A-1D22B202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4B873-CBE7-4366-9F83-3C2031C7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9AEC-5A31-4DBF-ABAB-869FC7236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4CD-0D0D-4EDD-9D54-F92E6295230C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8497-CB4E-41D6-A79B-9F63E9BD4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8D30-671F-4C5C-A659-064DFAFA8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44D3-1EE1-4114-AF9D-6741B67C4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303E6-C6A7-4C44-8BB9-99E88310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 r="19827" b="23302"/>
          <a:stretch/>
        </p:blipFill>
        <p:spPr>
          <a:xfrm rot="10800000" flipH="1">
            <a:off x="0" y="0"/>
            <a:ext cx="12192000" cy="68667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141-2F12-48B5-9AAE-D736745C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575" y="3738372"/>
            <a:ext cx="5791200" cy="5295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3181E3-AAFD-4876-A299-C73FB7CA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287" y="655268"/>
            <a:ext cx="5791200" cy="5295900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7964D23-092D-4BC2-A2BE-9F408C90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129" y="4217207"/>
            <a:ext cx="5791200" cy="5295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D1FD240-04C0-4455-A0F6-563262AB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557" y="2125361"/>
            <a:ext cx="3545124" cy="3241923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C6A702-6A53-4129-8F29-F744C32DD84D}"/>
              </a:ext>
            </a:extLst>
          </p:cNvPr>
          <p:cNvSpPr txBox="1"/>
          <p:nvPr/>
        </p:nvSpPr>
        <p:spPr>
          <a:xfrm>
            <a:off x="469182" y="2693235"/>
            <a:ext cx="4610978" cy="1711271"/>
          </a:xfrm>
          <a:prstGeom prst="rect">
            <a:avLst/>
          </a:prstGeom>
          <a:effectLst/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GB"/>
            </a:defPPr>
            <a:lvl1pPr marR="0" lvl="0" indent="0" defTabSz="91440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5B5F97"/>
                </a:solidFill>
                <a:effectLst/>
                <a:uLnTx/>
                <a:uFillTx/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7243AA"/>
                </a:solidFill>
                <a:latin typeface="Blogger Sans" panose="02000506030000020004"/>
              </a:rPr>
              <a:t>Slide 1</a:t>
            </a:r>
            <a:endParaRPr lang="en-IN" sz="6000" b="1" dirty="0">
              <a:solidFill>
                <a:srgbClr val="7243AA"/>
              </a:solidFill>
              <a:latin typeface="Blogger Sans" panose="020005060300000200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710E51-6C90-4F99-8BFC-377C643D1F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5715" r="56560" b="68307"/>
          <a:stretch/>
        </p:blipFill>
        <p:spPr>
          <a:xfrm>
            <a:off x="8805966" y="901929"/>
            <a:ext cx="3715422" cy="1781541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BFCB3D-0735-44A9-B042-1B0BDAC8C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4" y="1507268"/>
            <a:ext cx="8915070" cy="6368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528C7-C503-4951-BE2F-FE67F0D957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31126" r="75765" b="33797"/>
          <a:stretch/>
        </p:blipFill>
        <p:spPr>
          <a:xfrm rot="2816205">
            <a:off x="5267189" y="630695"/>
            <a:ext cx="2620348" cy="3368002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28C93-4A40-49FE-9059-22151ED0B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t="68344" r="72778" b="14333"/>
          <a:stretch/>
        </p:blipFill>
        <p:spPr>
          <a:xfrm>
            <a:off x="4857531" y="5186474"/>
            <a:ext cx="2043354" cy="1864674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3B485A-7105-4A16-8839-5F8465E71E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6" t="45240" r="7987" b="24643"/>
          <a:stretch/>
        </p:blipFill>
        <p:spPr>
          <a:xfrm>
            <a:off x="10744334" y="5600903"/>
            <a:ext cx="1497448" cy="1963567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461A25-85B2-45E5-A837-837D12362B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8012" r="7986" b="62968"/>
          <a:stretch/>
        </p:blipFill>
        <p:spPr>
          <a:xfrm>
            <a:off x="10290307" y="1976864"/>
            <a:ext cx="1823883" cy="1892048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0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0976 -0.0120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00625 0.0089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0" y="43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0555 -0.00926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303E6-C6A7-4C44-8BB9-99E88310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 r="19827" b="23302"/>
          <a:stretch/>
        </p:blipFill>
        <p:spPr>
          <a:xfrm rot="10800000" flipH="1">
            <a:off x="0" y="0"/>
            <a:ext cx="12192000" cy="68667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141-2F12-48B5-9AAE-D736745C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575" y="3738372"/>
            <a:ext cx="5791200" cy="5295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3181E3-AAFD-4876-A299-C73FB7CA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287" y="655268"/>
            <a:ext cx="5791200" cy="5295900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7964D23-092D-4BC2-A2BE-9F408C90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129" y="4217207"/>
            <a:ext cx="5791200" cy="5295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D1FD240-04C0-4455-A0F6-563262AB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557" y="2125361"/>
            <a:ext cx="3545124" cy="3241923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10E51-6C90-4F99-8BFC-377C643D1F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5715" r="56560" b="68307"/>
          <a:stretch/>
        </p:blipFill>
        <p:spPr>
          <a:xfrm>
            <a:off x="8805966" y="901929"/>
            <a:ext cx="3715422" cy="1781541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BFCB3D-0735-44A9-B042-1B0BDAC8C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4" y="1507268"/>
            <a:ext cx="8915070" cy="6368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528C7-C503-4951-BE2F-FE67F0D957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31126" r="75765" b="33797"/>
          <a:stretch/>
        </p:blipFill>
        <p:spPr>
          <a:xfrm rot="2816205">
            <a:off x="5267189" y="630695"/>
            <a:ext cx="2620348" cy="3368002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28C93-4A40-49FE-9059-22151ED0B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t="68344" r="72778" b="14333"/>
          <a:stretch/>
        </p:blipFill>
        <p:spPr>
          <a:xfrm>
            <a:off x="4857531" y="5186474"/>
            <a:ext cx="2043354" cy="1864674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3B485A-7105-4A16-8839-5F8465E71E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6" t="45240" r="7987" b="24643"/>
          <a:stretch/>
        </p:blipFill>
        <p:spPr>
          <a:xfrm>
            <a:off x="10744334" y="5600903"/>
            <a:ext cx="1497448" cy="1963567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461A25-85B2-45E5-A837-837D12362B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8012" r="7986" b="62968"/>
          <a:stretch/>
        </p:blipFill>
        <p:spPr>
          <a:xfrm>
            <a:off x="10290307" y="1976864"/>
            <a:ext cx="1823883" cy="1892048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F7B2F-4EE2-43AC-B280-FAD51FF5A8B4}"/>
              </a:ext>
            </a:extLst>
          </p:cNvPr>
          <p:cNvSpPr txBox="1"/>
          <p:nvPr/>
        </p:nvSpPr>
        <p:spPr>
          <a:xfrm>
            <a:off x="469182" y="2693235"/>
            <a:ext cx="4610978" cy="1711271"/>
          </a:xfrm>
          <a:prstGeom prst="rect">
            <a:avLst/>
          </a:prstGeom>
          <a:effectLst/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GB"/>
            </a:defPPr>
            <a:lvl1pPr marR="0" lvl="0" indent="0" defTabSz="91440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5B5F97"/>
                </a:solidFill>
                <a:effectLst/>
                <a:uLnTx/>
                <a:uFillTx/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7243AA"/>
                </a:solidFill>
                <a:latin typeface="Blogger Sans" panose="02000506030000020004"/>
              </a:rPr>
              <a:t>Slide 4</a:t>
            </a:r>
            <a:endParaRPr lang="en-IN" sz="6000" b="1" dirty="0">
              <a:solidFill>
                <a:srgbClr val="7243AA"/>
              </a:solidFill>
              <a:latin typeface="Blogger Sans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938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0976 -0.0120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00625 0.0089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0" y="43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0555 -0.00926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19CB920-DAB6-4101-AAE1-CCA9D37C3F67}"/>
              </a:ext>
            </a:extLst>
          </p:cNvPr>
          <p:cNvCxnSpPr>
            <a:cxnSpLocks/>
          </p:cNvCxnSpPr>
          <p:nvPr/>
        </p:nvCxnSpPr>
        <p:spPr>
          <a:xfrm>
            <a:off x="8262464" y="3538004"/>
            <a:ext cx="1152763" cy="999061"/>
          </a:xfrm>
          <a:prstGeom prst="bentConnector3">
            <a:avLst>
              <a:gd name="adj1" fmla="val 24710"/>
            </a:avLst>
          </a:prstGeom>
          <a:ln w="19050">
            <a:solidFill>
              <a:srgbClr val="01BBE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1D76DFD-7833-49EF-9FF6-729125533811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737362" y="1289550"/>
            <a:ext cx="3677866" cy="444173"/>
          </a:xfrm>
          <a:prstGeom prst="bentConnector3">
            <a:avLst>
              <a:gd name="adj1" fmla="val 448"/>
            </a:avLst>
          </a:prstGeom>
          <a:ln w="19050">
            <a:solidFill>
              <a:srgbClr val="04C0B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6E2E47B-8782-45CC-B843-6152FE8565A9}"/>
              </a:ext>
            </a:extLst>
          </p:cNvPr>
          <p:cNvCxnSpPr>
            <a:cxnSpLocks/>
          </p:cNvCxnSpPr>
          <p:nvPr/>
        </p:nvCxnSpPr>
        <p:spPr>
          <a:xfrm rot="10800000">
            <a:off x="3228729" y="2187624"/>
            <a:ext cx="1136297" cy="406213"/>
          </a:xfrm>
          <a:prstGeom prst="bentConnector3">
            <a:avLst>
              <a:gd name="adj1" fmla="val -1208"/>
            </a:avLst>
          </a:prstGeom>
          <a:ln w="19050">
            <a:solidFill>
              <a:srgbClr val="A882DD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D9C0363-2CCF-4BB2-8FAA-C74A7E25627E}"/>
              </a:ext>
            </a:extLst>
          </p:cNvPr>
          <p:cNvCxnSpPr/>
          <p:nvPr/>
        </p:nvCxnSpPr>
        <p:spPr>
          <a:xfrm rot="10800000" flipV="1">
            <a:off x="3228729" y="5382426"/>
            <a:ext cx="1136297" cy="373276"/>
          </a:xfrm>
          <a:prstGeom prst="bentConnector3">
            <a:avLst>
              <a:gd name="adj1" fmla="val 238"/>
            </a:avLst>
          </a:prstGeom>
          <a:ln w="19050">
            <a:solidFill>
              <a:srgbClr val="DE639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5680F46-7E9F-43B0-8DAE-28D2A143D0E3}"/>
              </a:ext>
            </a:extLst>
          </p:cNvPr>
          <p:cNvSpPr/>
          <p:nvPr/>
        </p:nvSpPr>
        <p:spPr>
          <a:xfrm>
            <a:off x="9415228" y="4257108"/>
            <a:ext cx="977105" cy="559914"/>
          </a:xfrm>
          <a:prstGeom prst="roundRect">
            <a:avLst/>
          </a:prstGeom>
          <a:solidFill>
            <a:srgbClr val="0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1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4960C2-AA48-405F-88C9-FBFA5F46DDFF}"/>
              </a:ext>
            </a:extLst>
          </p:cNvPr>
          <p:cNvSpPr/>
          <p:nvPr/>
        </p:nvSpPr>
        <p:spPr>
          <a:xfrm>
            <a:off x="9415228" y="1009593"/>
            <a:ext cx="977105" cy="559914"/>
          </a:xfrm>
          <a:prstGeom prst="roundRect">
            <a:avLst/>
          </a:prstGeom>
          <a:solidFill>
            <a:srgbClr val="04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4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F17F14-8980-4349-AC87-65317DC3218E}"/>
              </a:ext>
            </a:extLst>
          </p:cNvPr>
          <p:cNvSpPr/>
          <p:nvPr/>
        </p:nvSpPr>
        <p:spPr>
          <a:xfrm>
            <a:off x="2251623" y="1907666"/>
            <a:ext cx="977105" cy="559914"/>
          </a:xfrm>
          <a:prstGeom prst="roundRect">
            <a:avLst/>
          </a:prstGeom>
          <a:solidFill>
            <a:srgbClr val="A78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3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451E01-8277-4100-A035-E388751061D7}"/>
              </a:ext>
            </a:extLst>
          </p:cNvPr>
          <p:cNvSpPr/>
          <p:nvPr/>
        </p:nvSpPr>
        <p:spPr>
          <a:xfrm>
            <a:off x="2251623" y="5465892"/>
            <a:ext cx="977105" cy="559914"/>
          </a:xfrm>
          <a:prstGeom prst="roundRect">
            <a:avLst/>
          </a:prstGeom>
          <a:solidFill>
            <a:srgbClr val="DD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2</a:t>
            </a:r>
            <a:endParaRPr lang="en-IN" b="1" dirty="0">
              <a:latin typeface="Blogger Sans" panose="02000506030000020004"/>
            </a:endParaRP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2E37E54E-B981-46D8-828E-ECC5FAD42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402725"/>
              </p:ext>
            </p:extLst>
          </p:nvPr>
        </p:nvGraphicFramePr>
        <p:xfrm>
          <a:off x="1669143" y="887581"/>
          <a:ext cx="8853714" cy="5785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2" y="194803"/>
            <a:ext cx="4293274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4062664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Google Shape;15;p2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69" y="334507"/>
            <a:ext cx="3229295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Gartner 2025 TAM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03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F554E3-1F0F-431A-B796-C66E2083B46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906594" y="1224701"/>
            <a:ext cx="2237406" cy="769102"/>
          </a:xfrm>
          <a:prstGeom prst="bentConnector3">
            <a:avLst>
              <a:gd name="adj1" fmla="val 73661"/>
            </a:avLst>
          </a:prstGeom>
          <a:ln w="19050">
            <a:solidFill>
              <a:srgbClr val="01BBE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6ED09C-2D12-4F64-9A39-05A0C444763C}"/>
              </a:ext>
            </a:extLst>
          </p:cNvPr>
          <p:cNvCxnSpPr>
            <a:cxnSpLocks/>
          </p:cNvCxnSpPr>
          <p:nvPr/>
        </p:nvCxnSpPr>
        <p:spPr>
          <a:xfrm flipV="1">
            <a:off x="5737362" y="1269672"/>
            <a:ext cx="1169232" cy="444174"/>
          </a:xfrm>
          <a:prstGeom prst="bentConnector3">
            <a:avLst>
              <a:gd name="adj1" fmla="val 519"/>
            </a:avLst>
          </a:prstGeom>
          <a:ln w="19050">
            <a:solidFill>
              <a:srgbClr val="04C0B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5FC4869-E074-4118-B723-0072FBCA6119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3677912" y="1587592"/>
            <a:ext cx="1568419" cy="333690"/>
          </a:xfrm>
          <a:prstGeom prst="bentConnector3">
            <a:avLst>
              <a:gd name="adj1" fmla="val -2786"/>
            </a:avLst>
          </a:prstGeom>
          <a:ln w="19050">
            <a:solidFill>
              <a:srgbClr val="A882DD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CD02A59-264B-4609-ADAE-793C01699090}"/>
              </a:ext>
            </a:extLst>
          </p:cNvPr>
          <p:cNvCxnSpPr/>
          <p:nvPr/>
        </p:nvCxnSpPr>
        <p:spPr>
          <a:xfrm rot="10800000" flipV="1">
            <a:off x="3228729" y="5362548"/>
            <a:ext cx="1136297" cy="373276"/>
          </a:xfrm>
          <a:prstGeom prst="bentConnector3">
            <a:avLst>
              <a:gd name="adj1" fmla="val 238"/>
            </a:avLst>
          </a:prstGeom>
          <a:ln w="19050">
            <a:solidFill>
              <a:srgbClr val="DE639A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B60116E-B9A6-43F6-A580-4D1F33DF267B}"/>
              </a:ext>
            </a:extLst>
          </p:cNvPr>
          <p:cNvSpPr/>
          <p:nvPr/>
        </p:nvSpPr>
        <p:spPr>
          <a:xfrm>
            <a:off x="9144000" y="944744"/>
            <a:ext cx="977105" cy="559914"/>
          </a:xfrm>
          <a:prstGeom prst="roundRect">
            <a:avLst/>
          </a:prstGeom>
          <a:solidFill>
            <a:srgbClr val="00B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2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41D979-8DEB-4F84-BE16-F55A0A738E7B}"/>
              </a:ext>
            </a:extLst>
          </p:cNvPr>
          <p:cNvSpPr/>
          <p:nvPr/>
        </p:nvSpPr>
        <p:spPr>
          <a:xfrm>
            <a:off x="6906594" y="944744"/>
            <a:ext cx="977105" cy="559914"/>
          </a:xfrm>
          <a:prstGeom prst="roundRect">
            <a:avLst/>
          </a:prstGeom>
          <a:solidFill>
            <a:srgbClr val="04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4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5993BE-A014-479D-AD4B-7F7F11204F8D}"/>
              </a:ext>
            </a:extLst>
          </p:cNvPr>
          <p:cNvSpPr/>
          <p:nvPr/>
        </p:nvSpPr>
        <p:spPr>
          <a:xfrm>
            <a:off x="2700806" y="1307635"/>
            <a:ext cx="977105" cy="559914"/>
          </a:xfrm>
          <a:prstGeom prst="roundRect">
            <a:avLst/>
          </a:prstGeom>
          <a:solidFill>
            <a:srgbClr val="A78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3</a:t>
            </a:r>
            <a:endParaRPr lang="en-IN" b="1" dirty="0">
              <a:latin typeface="Blogger Sans" panose="0200050603000002000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91D64BB-EDC8-448E-8BFF-DA32CD501047}"/>
              </a:ext>
            </a:extLst>
          </p:cNvPr>
          <p:cNvSpPr/>
          <p:nvPr/>
        </p:nvSpPr>
        <p:spPr>
          <a:xfrm>
            <a:off x="2700806" y="5446014"/>
            <a:ext cx="977105" cy="559914"/>
          </a:xfrm>
          <a:prstGeom prst="roundRect">
            <a:avLst/>
          </a:prstGeom>
          <a:solidFill>
            <a:srgbClr val="DD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logger Sans" panose="02000506030000020004"/>
              </a:rPr>
              <a:t>Rank 1</a:t>
            </a:r>
            <a:endParaRPr lang="en-IN" b="1" dirty="0">
              <a:latin typeface="Blogger Sans" panose="02000506030000020004"/>
            </a:endParaRP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C3D868EE-9976-4F2F-AE1A-502506209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12463"/>
              </p:ext>
            </p:extLst>
          </p:nvPr>
        </p:nvGraphicFramePr>
        <p:xfrm>
          <a:off x="1669143" y="867703"/>
          <a:ext cx="8853714" cy="5785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F313B039-A6A3-4AEE-B117-FE8BCFA15157}"/>
              </a:ext>
            </a:extLst>
          </p:cNvPr>
          <p:cNvSpPr/>
          <p:nvPr/>
        </p:nvSpPr>
        <p:spPr>
          <a:xfrm>
            <a:off x="670612" y="194803"/>
            <a:ext cx="4293274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F1D3A085-9E67-4AD6-97B7-26589945B4F5}"/>
              </a:ext>
            </a:extLst>
          </p:cNvPr>
          <p:cNvSpPr/>
          <p:nvPr/>
        </p:nvSpPr>
        <p:spPr>
          <a:xfrm>
            <a:off x="749121" y="270580"/>
            <a:ext cx="4062664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43" name="Google Shape;15;p2">
            <a:extLst>
              <a:ext uri="{FF2B5EF4-FFF2-40B4-BE49-F238E27FC236}">
                <a16:creationId xmlns:a16="http://schemas.microsoft.com/office/drawing/2014/main" id="{E5106E6B-3083-49AB-B905-1E9E191C1C68}"/>
              </a:ext>
            </a:extLst>
          </p:cNvPr>
          <p:cNvSpPr txBox="1"/>
          <p:nvPr/>
        </p:nvSpPr>
        <p:spPr>
          <a:xfrm flipH="1">
            <a:off x="1379269" y="334507"/>
            <a:ext cx="3229295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3 YR Bookings </a:t>
            </a:r>
          </a:p>
        </p:txBody>
      </p:sp>
      <p:sp>
        <p:nvSpPr>
          <p:cNvPr id="44" name="Rounded Rectangle 19">
            <a:extLst>
              <a:ext uri="{FF2B5EF4-FFF2-40B4-BE49-F238E27FC236}">
                <a16:creationId xmlns:a16="http://schemas.microsoft.com/office/drawing/2014/main" id="{C0308C45-6720-4A62-AB7E-0576B8E6DC6A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E6F2A330-0535-4DCE-8A09-E7130A4D5D67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46" name="Picture 45" descr="A picture containing icon&#10;&#10;Description automatically generated">
            <a:extLst>
              <a:ext uri="{FF2B5EF4-FFF2-40B4-BE49-F238E27FC236}">
                <a16:creationId xmlns:a16="http://schemas.microsoft.com/office/drawing/2014/main" id="{4411EF9D-7544-43BD-9544-BF52F77D9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69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2" y="194803"/>
            <a:ext cx="3660383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3463768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Google Shape;15;p2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71" y="334507"/>
            <a:ext cx="2753250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Training Prep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1ABE6-9A77-428F-9ED8-725611D26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2" y="2118444"/>
            <a:ext cx="11580076" cy="291829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26CF74-9DD1-4DA8-B527-26897DBE6280}"/>
              </a:ext>
            </a:extLst>
          </p:cNvPr>
          <p:cNvSpPr/>
          <p:nvPr/>
        </p:nvSpPr>
        <p:spPr>
          <a:xfrm>
            <a:off x="10213998" y="3142556"/>
            <a:ext cx="1650342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Internal Training Content Translation and Country Specific Content Creation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F98A36-8363-4522-AE29-8D2DF3240F4B}"/>
              </a:ext>
            </a:extLst>
          </p:cNvPr>
          <p:cNvSpPr/>
          <p:nvPr/>
        </p:nvSpPr>
        <p:spPr>
          <a:xfrm>
            <a:off x="8212349" y="3142556"/>
            <a:ext cx="1650342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Recreation of Internal Training Procedures and Field Resources (Hybrid approach)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109D85-9800-4084-9572-04BB639FD333}"/>
              </a:ext>
            </a:extLst>
          </p:cNvPr>
          <p:cNvSpPr/>
          <p:nvPr/>
        </p:nvSpPr>
        <p:spPr>
          <a:xfrm>
            <a:off x="6213196" y="3142556"/>
            <a:ext cx="174332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Field Competence and Data Updates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2EC1E7-DE0D-4E3D-B63E-A5C3BA502197}"/>
              </a:ext>
            </a:extLst>
          </p:cNvPr>
          <p:cNvSpPr/>
          <p:nvPr/>
        </p:nvSpPr>
        <p:spPr>
          <a:xfrm>
            <a:off x="4284107" y="3142556"/>
            <a:ext cx="165590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Internal Field Team Training and Certification of Field Readiness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9AB261-BFE2-4660-9FD5-8788BC6E93F8}"/>
              </a:ext>
            </a:extLst>
          </p:cNvPr>
          <p:cNvSpPr/>
          <p:nvPr/>
        </p:nvSpPr>
        <p:spPr>
          <a:xfrm>
            <a:off x="2286000" y="3142556"/>
            <a:ext cx="165590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Launch readiness activities (i.e., PI etc.)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68383A-B0ED-4DFA-B193-CA7ECEC696A4}"/>
              </a:ext>
            </a:extLst>
          </p:cNvPr>
          <p:cNvSpPr/>
          <p:nvPr/>
        </p:nvSpPr>
        <p:spPr>
          <a:xfrm>
            <a:off x="305962" y="3142556"/>
            <a:ext cx="1750704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Launch/Post Launch Consistency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CBFF04-16DA-4254-912F-00E16DF4A0F7}"/>
              </a:ext>
            </a:extLst>
          </p:cNvPr>
          <p:cNvSpPr/>
          <p:nvPr/>
        </p:nvSpPr>
        <p:spPr>
          <a:xfrm>
            <a:off x="716570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18268A-A502-45E7-8EB2-202503972E71}"/>
              </a:ext>
            </a:extLst>
          </p:cNvPr>
          <p:cNvSpPr/>
          <p:nvPr/>
        </p:nvSpPr>
        <p:spPr>
          <a:xfrm>
            <a:off x="269414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BC1C6C-A0ED-4577-BA53-CC35F1AACA03}"/>
              </a:ext>
            </a:extLst>
          </p:cNvPr>
          <p:cNvSpPr/>
          <p:nvPr/>
        </p:nvSpPr>
        <p:spPr>
          <a:xfrm>
            <a:off x="4646927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41AD670-8CAA-4941-901B-0BAF73E7BEE6}"/>
              </a:ext>
            </a:extLst>
          </p:cNvPr>
          <p:cNvSpPr/>
          <p:nvPr/>
        </p:nvSpPr>
        <p:spPr>
          <a:xfrm>
            <a:off x="860885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E8AE9-9489-4345-B29B-C54909A1960B}"/>
              </a:ext>
            </a:extLst>
          </p:cNvPr>
          <p:cNvSpPr/>
          <p:nvPr/>
        </p:nvSpPr>
        <p:spPr>
          <a:xfrm>
            <a:off x="662190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04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FAC200D-66D2-46E5-AC61-9CAF2143B7EB}"/>
              </a:ext>
            </a:extLst>
          </p:cNvPr>
          <p:cNvSpPr/>
          <p:nvPr/>
        </p:nvSpPr>
        <p:spPr>
          <a:xfrm>
            <a:off x="10564785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06</a:t>
            </a:r>
          </a:p>
        </p:txBody>
      </p:sp>
      <p:pic>
        <p:nvPicPr>
          <p:cNvPr id="33" name="Graphic 32" descr="Rocket with solid fill">
            <a:extLst>
              <a:ext uri="{FF2B5EF4-FFF2-40B4-BE49-F238E27FC236}">
                <a16:creationId xmlns:a16="http://schemas.microsoft.com/office/drawing/2014/main" id="{358FFFE2-5604-4843-8422-D223C348A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96" y="2259698"/>
            <a:ext cx="681334" cy="681334"/>
          </a:xfrm>
          <a:prstGeom prst="rect">
            <a:avLst/>
          </a:prstGeom>
        </p:spPr>
      </p:pic>
      <p:pic>
        <p:nvPicPr>
          <p:cNvPr id="34" name="Graphic 33" descr="Body builder with solid fill">
            <a:extLst>
              <a:ext uri="{FF2B5EF4-FFF2-40B4-BE49-F238E27FC236}">
                <a16:creationId xmlns:a16="http://schemas.microsoft.com/office/drawing/2014/main" id="{14C618A4-2E81-49DA-923B-334F13481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462" y="2259698"/>
            <a:ext cx="590134" cy="590134"/>
          </a:xfrm>
          <a:prstGeom prst="rect">
            <a:avLst/>
          </a:prstGeom>
        </p:spPr>
      </p:pic>
      <p:pic>
        <p:nvPicPr>
          <p:cNvPr id="35" name="Graphic 34" descr="Teacher with solid fill">
            <a:extLst>
              <a:ext uri="{FF2B5EF4-FFF2-40B4-BE49-F238E27FC236}">
                <a16:creationId xmlns:a16="http://schemas.microsoft.com/office/drawing/2014/main" id="{777D4F30-9526-44FB-BD85-F680F3498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9360" y="2192815"/>
            <a:ext cx="723900" cy="723900"/>
          </a:xfrm>
          <a:prstGeom prst="rect">
            <a:avLst/>
          </a:prstGeom>
        </p:spPr>
      </p:pic>
      <p:pic>
        <p:nvPicPr>
          <p:cNvPr id="36" name="Graphic 35" descr="Cloud with solid fill">
            <a:extLst>
              <a:ext uri="{FF2B5EF4-FFF2-40B4-BE49-F238E27FC236}">
                <a16:creationId xmlns:a16="http://schemas.microsoft.com/office/drawing/2014/main" id="{F314C489-789A-4BF4-BF22-B16B3E1AFE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7233" y="2169955"/>
            <a:ext cx="746760" cy="746760"/>
          </a:xfrm>
          <a:prstGeom prst="rect">
            <a:avLst/>
          </a:prstGeom>
        </p:spPr>
      </p:pic>
      <p:pic>
        <p:nvPicPr>
          <p:cNvPr id="37" name="Graphic 36" descr="Laptop with solid fill">
            <a:extLst>
              <a:ext uri="{FF2B5EF4-FFF2-40B4-BE49-F238E27FC236}">
                <a16:creationId xmlns:a16="http://schemas.microsoft.com/office/drawing/2014/main" id="{D7085B9A-D7D3-4F8D-9333-94FEE7D02F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68150" y="2179363"/>
            <a:ext cx="761600" cy="761600"/>
          </a:xfrm>
          <a:prstGeom prst="rect">
            <a:avLst/>
          </a:prstGeom>
        </p:spPr>
      </p:pic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690665C7-0245-4506-8B2A-5A8327FE27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0536" y="2236838"/>
            <a:ext cx="697264" cy="6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2" y="194803"/>
            <a:ext cx="3660383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3463768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Google Shape;15;p2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71" y="334507"/>
            <a:ext cx="2753250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Training Prep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3A4911-933B-41F8-AA59-5F33A3D8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868363"/>
            <a:ext cx="11536680" cy="312127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BF310F-55D8-4B7E-A3FA-04803CFBBDF7}"/>
              </a:ext>
            </a:extLst>
          </p:cNvPr>
          <p:cNvSpPr/>
          <p:nvPr/>
        </p:nvSpPr>
        <p:spPr>
          <a:xfrm>
            <a:off x="10213998" y="3142556"/>
            <a:ext cx="1650342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Internal Training Content Translation and Country Specific Content Creation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91EA931-3EE6-4EBF-9AFB-E34EC862889B}"/>
              </a:ext>
            </a:extLst>
          </p:cNvPr>
          <p:cNvSpPr/>
          <p:nvPr/>
        </p:nvSpPr>
        <p:spPr>
          <a:xfrm>
            <a:off x="8212349" y="3142556"/>
            <a:ext cx="1650342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Recreation of Internal Training Procedures and Field Resources (Hybrid approach)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E09C98-81DE-46AA-90C4-45B8FF23CAEE}"/>
              </a:ext>
            </a:extLst>
          </p:cNvPr>
          <p:cNvSpPr/>
          <p:nvPr/>
        </p:nvSpPr>
        <p:spPr>
          <a:xfrm>
            <a:off x="6213196" y="3142556"/>
            <a:ext cx="174332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Field Competence and Data Updates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37E68D-D486-4D63-9E1B-6F9055CE0FB0}"/>
              </a:ext>
            </a:extLst>
          </p:cNvPr>
          <p:cNvSpPr/>
          <p:nvPr/>
        </p:nvSpPr>
        <p:spPr>
          <a:xfrm>
            <a:off x="4284107" y="3142556"/>
            <a:ext cx="165590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Internal Field Team Training and Certification of Field Readiness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612291C-FB6F-40D2-8859-5DEDD71A60BE}"/>
              </a:ext>
            </a:extLst>
          </p:cNvPr>
          <p:cNvSpPr/>
          <p:nvPr/>
        </p:nvSpPr>
        <p:spPr>
          <a:xfrm>
            <a:off x="2286000" y="3142556"/>
            <a:ext cx="165590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Launch readiness activities (i.e., PI etc.)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BE5B7C1-53B4-46BE-83C4-7D26C59C9BFF}"/>
              </a:ext>
            </a:extLst>
          </p:cNvPr>
          <p:cNvSpPr/>
          <p:nvPr/>
        </p:nvSpPr>
        <p:spPr>
          <a:xfrm>
            <a:off x="305962" y="3142556"/>
            <a:ext cx="1750704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bg1"/>
                </a:solidFill>
                <a:latin typeface="Blogger Sans" panose="02000506030000020004"/>
              </a:rPr>
              <a:t>Launch/Post Launch Consistency 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65B216-0C9D-4EE3-BFDD-D1733C7871C5}"/>
              </a:ext>
            </a:extLst>
          </p:cNvPr>
          <p:cNvSpPr/>
          <p:nvPr/>
        </p:nvSpPr>
        <p:spPr>
          <a:xfrm>
            <a:off x="716570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DBDBE9-9A51-44F2-B5CC-0C504D9C274A}"/>
              </a:ext>
            </a:extLst>
          </p:cNvPr>
          <p:cNvSpPr/>
          <p:nvPr/>
        </p:nvSpPr>
        <p:spPr>
          <a:xfrm>
            <a:off x="269414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333B7F7-A856-4FFD-8809-662BEF4BFB37}"/>
              </a:ext>
            </a:extLst>
          </p:cNvPr>
          <p:cNvSpPr/>
          <p:nvPr/>
        </p:nvSpPr>
        <p:spPr>
          <a:xfrm>
            <a:off x="4646927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03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0EC44E7-2F69-47B6-848F-FCD622F024C5}"/>
              </a:ext>
            </a:extLst>
          </p:cNvPr>
          <p:cNvSpPr/>
          <p:nvPr/>
        </p:nvSpPr>
        <p:spPr>
          <a:xfrm>
            <a:off x="860885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05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47C0AF5-4A60-43C7-90CF-8C0F57F61B8A}"/>
              </a:ext>
            </a:extLst>
          </p:cNvPr>
          <p:cNvSpPr/>
          <p:nvPr/>
        </p:nvSpPr>
        <p:spPr>
          <a:xfrm>
            <a:off x="6621906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7A100B0-CF22-4462-AC0C-8AAC00D17D8E}"/>
              </a:ext>
            </a:extLst>
          </p:cNvPr>
          <p:cNvSpPr/>
          <p:nvPr/>
        </p:nvSpPr>
        <p:spPr>
          <a:xfrm>
            <a:off x="10564785" y="445553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logger Sans" panose="02000506030000020004"/>
              </a:rPr>
              <a:t>06</a:t>
            </a:r>
          </a:p>
        </p:txBody>
      </p:sp>
      <p:pic>
        <p:nvPicPr>
          <p:cNvPr id="50" name="Graphic 49" descr="Rocket with solid fill">
            <a:extLst>
              <a:ext uri="{FF2B5EF4-FFF2-40B4-BE49-F238E27FC236}">
                <a16:creationId xmlns:a16="http://schemas.microsoft.com/office/drawing/2014/main" id="{8D5BF160-385A-4334-9BFF-C27BEC1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96" y="2156828"/>
            <a:ext cx="681334" cy="681334"/>
          </a:xfrm>
          <a:prstGeom prst="rect">
            <a:avLst/>
          </a:prstGeom>
        </p:spPr>
      </p:pic>
      <p:pic>
        <p:nvPicPr>
          <p:cNvPr id="51" name="Graphic 50" descr="Body builder with solid fill">
            <a:extLst>
              <a:ext uri="{FF2B5EF4-FFF2-40B4-BE49-F238E27FC236}">
                <a16:creationId xmlns:a16="http://schemas.microsoft.com/office/drawing/2014/main" id="{D14A9DCF-6DEF-412D-9E96-0096025D9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3462" y="2156828"/>
            <a:ext cx="590134" cy="590134"/>
          </a:xfrm>
          <a:prstGeom prst="rect">
            <a:avLst/>
          </a:prstGeom>
        </p:spPr>
      </p:pic>
      <p:pic>
        <p:nvPicPr>
          <p:cNvPr id="52" name="Graphic 51" descr="Teacher with solid fill">
            <a:extLst>
              <a:ext uri="{FF2B5EF4-FFF2-40B4-BE49-F238E27FC236}">
                <a16:creationId xmlns:a16="http://schemas.microsoft.com/office/drawing/2014/main" id="{A59239FB-62A5-49B4-8E36-9B472737C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9360" y="2089945"/>
            <a:ext cx="723900" cy="723900"/>
          </a:xfrm>
          <a:prstGeom prst="rect">
            <a:avLst/>
          </a:prstGeom>
        </p:spPr>
      </p:pic>
      <p:pic>
        <p:nvPicPr>
          <p:cNvPr id="53" name="Graphic 52" descr="Cloud with solid fill">
            <a:extLst>
              <a:ext uri="{FF2B5EF4-FFF2-40B4-BE49-F238E27FC236}">
                <a16:creationId xmlns:a16="http://schemas.microsoft.com/office/drawing/2014/main" id="{8C1F54C6-61C3-475F-810D-626E8285A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7233" y="2067085"/>
            <a:ext cx="746760" cy="746760"/>
          </a:xfrm>
          <a:prstGeom prst="rect">
            <a:avLst/>
          </a:prstGeom>
        </p:spPr>
      </p:pic>
      <p:pic>
        <p:nvPicPr>
          <p:cNvPr id="54" name="Graphic 53" descr="Laptop with solid fill">
            <a:extLst>
              <a:ext uri="{FF2B5EF4-FFF2-40B4-BE49-F238E27FC236}">
                <a16:creationId xmlns:a16="http://schemas.microsoft.com/office/drawing/2014/main" id="{007C85C2-2755-4733-9E50-0E89FA23A6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68150" y="2076493"/>
            <a:ext cx="761600" cy="761600"/>
          </a:xfrm>
          <a:prstGeom prst="rect">
            <a:avLst/>
          </a:prstGeom>
        </p:spPr>
      </p:pic>
      <p:pic>
        <p:nvPicPr>
          <p:cNvPr id="55" name="Graphic 54" descr="Document with solid fill">
            <a:extLst>
              <a:ext uri="{FF2B5EF4-FFF2-40B4-BE49-F238E27FC236}">
                <a16:creationId xmlns:a16="http://schemas.microsoft.com/office/drawing/2014/main" id="{33BB8F96-F8DF-45C8-B222-D4B79E8C50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0536" y="2133968"/>
            <a:ext cx="697264" cy="6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6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2" y="194803"/>
            <a:ext cx="3660383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3463768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Google Shape;15;p2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71" y="334507"/>
            <a:ext cx="2753250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Training Prep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E1E53B-C967-467B-91DD-D6059E0F3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069"/>
            <a:ext cx="12192000" cy="274186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D49CE3-DFA9-4CF7-913B-1550585BB134}"/>
              </a:ext>
            </a:extLst>
          </p:cNvPr>
          <p:cNvSpPr/>
          <p:nvPr/>
        </p:nvSpPr>
        <p:spPr>
          <a:xfrm>
            <a:off x="10259972" y="2799656"/>
            <a:ext cx="174332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Internal Training Content Translation and Country Specific Content Creation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D9BBE0-0B84-4858-B4E3-B0C923E58EDE}"/>
              </a:ext>
            </a:extLst>
          </p:cNvPr>
          <p:cNvSpPr/>
          <p:nvPr/>
        </p:nvSpPr>
        <p:spPr>
          <a:xfrm>
            <a:off x="8212348" y="2799656"/>
            <a:ext cx="1791801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Recreation of Internal Training Procedures and Field Resources (Hybrid approach)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7A4F2-78F8-4AD4-B2FB-D8C49859BE6A}"/>
              </a:ext>
            </a:extLst>
          </p:cNvPr>
          <p:cNvSpPr/>
          <p:nvPr/>
        </p:nvSpPr>
        <p:spPr>
          <a:xfrm>
            <a:off x="6213196" y="2799656"/>
            <a:ext cx="1743329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Field Competence and Data Updates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2E3B423-4619-4665-A890-9E3789A27D1A}"/>
              </a:ext>
            </a:extLst>
          </p:cNvPr>
          <p:cNvSpPr/>
          <p:nvPr/>
        </p:nvSpPr>
        <p:spPr>
          <a:xfrm>
            <a:off x="4197732" y="2799656"/>
            <a:ext cx="1759641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Internal Field Team Training and Certification of Field Readiness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3091961-DF82-4ECD-A08E-0555B239ED2D}"/>
              </a:ext>
            </a:extLst>
          </p:cNvPr>
          <p:cNvSpPr/>
          <p:nvPr/>
        </p:nvSpPr>
        <p:spPr>
          <a:xfrm>
            <a:off x="2182266" y="2799656"/>
            <a:ext cx="1759643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Launch readiness activities (i.e., PI etc.)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C4270E8-BA96-494F-BB06-F34AF617417C}"/>
              </a:ext>
            </a:extLst>
          </p:cNvPr>
          <p:cNvSpPr/>
          <p:nvPr/>
        </p:nvSpPr>
        <p:spPr>
          <a:xfrm>
            <a:off x="166801" y="2799656"/>
            <a:ext cx="1759642" cy="1388296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363636"/>
                </a:solidFill>
                <a:latin typeface="Blogger Sans" panose="02000506030000020004"/>
              </a:rPr>
              <a:t>Launch/Post Launch Consistency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89DDD6-3418-4DAF-9847-5AA953A8A5E2}"/>
              </a:ext>
            </a:extLst>
          </p:cNvPr>
          <p:cNvSpPr/>
          <p:nvPr/>
        </p:nvSpPr>
        <p:spPr>
          <a:xfrm>
            <a:off x="553950" y="2143550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C5C0"/>
                </a:solidFill>
                <a:latin typeface="Blogger Sans" panose="02000506030000020004"/>
              </a:rPr>
              <a:t>01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0FD184-6362-4968-89E4-5A035D50C2B8}"/>
              </a:ext>
            </a:extLst>
          </p:cNvPr>
          <p:cNvSpPr/>
          <p:nvPr/>
        </p:nvSpPr>
        <p:spPr>
          <a:xfrm>
            <a:off x="2578559" y="401639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BDEA"/>
                </a:solidFill>
                <a:latin typeface="Blogger Sans" panose="02000506030000020004"/>
              </a:rPr>
              <a:t>02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AB9FB9-88AE-4B91-B16C-900380C4DA78}"/>
              </a:ext>
            </a:extLst>
          </p:cNvPr>
          <p:cNvSpPr/>
          <p:nvPr/>
        </p:nvSpPr>
        <p:spPr>
          <a:xfrm>
            <a:off x="4603168" y="2143550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F1AE4B"/>
                </a:solidFill>
                <a:latin typeface="Blogger Sans" panose="02000506030000020004"/>
              </a:rPr>
              <a:t>03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76D37F1-689A-4974-BA5B-81A925832AFD}"/>
              </a:ext>
            </a:extLst>
          </p:cNvPr>
          <p:cNvSpPr/>
          <p:nvPr/>
        </p:nvSpPr>
        <p:spPr>
          <a:xfrm>
            <a:off x="8624954" y="2143550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A882DD"/>
                </a:solidFill>
                <a:latin typeface="Blogger Sans" panose="02000506030000020004"/>
              </a:rPr>
              <a:t>05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5D9DE21-76CA-4F1F-9CDC-F599621DFD72}"/>
              </a:ext>
            </a:extLst>
          </p:cNvPr>
          <p:cNvSpPr/>
          <p:nvPr/>
        </p:nvSpPr>
        <p:spPr>
          <a:xfrm>
            <a:off x="6610476" y="401639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DE639A"/>
                </a:solidFill>
                <a:latin typeface="Blogger Sans" panose="02000506030000020004"/>
              </a:rPr>
              <a:t>04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D7A032D-344B-461E-B64A-A5FB3DF2C41B}"/>
              </a:ext>
            </a:extLst>
          </p:cNvPr>
          <p:cNvSpPr/>
          <p:nvPr/>
        </p:nvSpPr>
        <p:spPr>
          <a:xfrm>
            <a:off x="10642393" y="4016399"/>
            <a:ext cx="948767" cy="750731"/>
          </a:xfrm>
          <a:prstGeom prst="roundRect">
            <a:avLst>
              <a:gd name="adj" fmla="val 111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EF2F39"/>
                </a:solidFill>
                <a:latin typeface="Blogger Sans" panose="02000506030000020004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06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303E6-C6A7-4C44-8BB9-99E88310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 r="19827" b="23302"/>
          <a:stretch/>
        </p:blipFill>
        <p:spPr>
          <a:xfrm rot="10800000" flipH="1">
            <a:off x="0" y="0"/>
            <a:ext cx="12192000" cy="68667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141-2F12-48B5-9AAE-D736745C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575" y="3738372"/>
            <a:ext cx="5791200" cy="5295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3181E3-AAFD-4876-A299-C73FB7CA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287" y="655268"/>
            <a:ext cx="5791200" cy="5295900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7964D23-092D-4BC2-A2BE-9F408C90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129" y="4217207"/>
            <a:ext cx="5791200" cy="5295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D1FD240-04C0-4455-A0F6-563262AB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557" y="2125361"/>
            <a:ext cx="3545124" cy="3241923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10E51-6C90-4F99-8BFC-377C643D1F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5715" r="56560" b="68307"/>
          <a:stretch/>
        </p:blipFill>
        <p:spPr>
          <a:xfrm>
            <a:off x="8805966" y="901929"/>
            <a:ext cx="3715422" cy="1781541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BFCB3D-0735-44A9-B042-1B0BDAC8C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4" y="1507268"/>
            <a:ext cx="8915070" cy="6368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528C7-C503-4951-BE2F-FE67F0D957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31126" r="75765" b="33797"/>
          <a:stretch/>
        </p:blipFill>
        <p:spPr>
          <a:xfrm rot="2816205">
            <a:off x="5267189" y="630695"/>
            <a:ext cx="2620348" cy="3368002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28C93-4A40-49FE-9059-22151ED0B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t="68344" r="72778" b="14333"/>
          <a:stretch/>
        </p:blipFill>
        <p:spPr>
          <a:xfrm>
            <a:off x="4857531" y="5186474"/>
            <a:ext cx="2043354" cy="1864674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3B485A-7105-4A16-8839-5F8465E71E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6" t="45240" r="7987" b="24643"/>
          <a:stretch/>
        </p:blipFill>
        <p:spPr>
          <a:xfrm>
            <a:off x="10744334" y="5600903"/>
            <a:ext cx="1497448" cy="1963567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461A25-85B2-45E5-A837-837D12362B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8012" r="7986" b="62968"/>
          <a:stretch/>
        </p:blipFill>
        <p:spPr>
          <a:xfrm>
            <a:off x="10290307" y="1976864"/>
            <a:ext cx="1823883" cy="1892048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F7B2F-4EE2-43AC-B280-FAD51FF5A8B4}"/>
              </a:ext>
            </a:extLst>
          </p:cNvPr>
          <p:cNvSpPr txBox="1"/>
          <p:nvPr/>
        </p:nvSpPr>
        <p:spPr>
          <a:xfrm>
            <a:off x="469182" y="2693235"/>
            <a:ext cx="4610978" cy="1711271"/>
          </a:xfrm>
          <a:prstGeom prst="rect">
            <a:avLst/>
          </a:prstGeom>
          <a:effectLst/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GB"/>
            </a:defPPr>
            <a:lvl1pPr marR="0" lvl="0" indent="0" defTabSz="91440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5B5F97"/>
                </a:solidFill>
                <a:effectLst/>
                <a:uLnTx/>
                <a:uFillTx/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7243AA"/>
                </a:solidFill>
                <a:latin typeface="Blogger Sans" panose="02000506030000020004"/>
              </a:rPr>
              <a:t>Slide 2</a:t>
            </a:r>
            <a:endParaRPr lang="en-IN" sz="6000" b="1" dirty="0">
              <a:solidFill>
                <a:srgbClr val="7243AA"/>
              </a:solidFill>
              <a:latin typeface="Blogger Sans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7797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0976 -0.0120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00625 0.0089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0" y="43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0555 -0.00926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Google Shape;163;p17">
            <a:extLst>
              <a:ext uri="{FF2B5EF4-FFF2-40B4-BE49-F238E27FC236}">
                <a16:creationId xmlns:a16="http://schemas.microsoft.com/office/drawing/2014/main" id="{4E602F37-51E9-41EE-9020-0B3C35DBD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020182"/>
              </p:ext>
            </p:extLst>
          </p:nvPr>
        </p:nvGraphicFramePr>
        <p:xfrm>
          <a:off x="-47666" y="0"/>
          <a:ext cx="12287334" cy="68580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28574">
                  <a:extLst>
                    <a:ext uri="{9D8B030D-6E8A-4147-A177-3AD203B41FA5}">
                      <a16:colId xmlns:a16="http://schemas.microsoft.com/office/drawing/2014/main" val="315077433"/>
                    </a:ext>
                  </a:extLst>
                </a:gridCol>
                <a:gridCol w="212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9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4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4972">
                  <a:extLst>
                    <a:ext uri="{9D8B030D-6E8A-4147-A177-3AD203B41FA5}">
                      <a16:colId xmlns:a16="http://schemas.microsoft.com/office/drawing/2014/main" val="3983854303"/>
                    </a:ext>
                  </a:extLst>
                </a:gridCol>
              </a:tblGrid>
              <a:tr h="99375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lt1"/>
                          </a:solidFill>
                          <a:latin typeface="Blogger Sans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Author, year</a:t>
                      </a:r>
                    </a:p>
                  </a:txBody>
                  <a:tcPr marL="98302" marR="98302" marT="49151" marB="49151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639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solidFill>
                            <a:schemeClr val="lt1"/>
                          </a:solidFill>
                          <a:latin typeface="Blogger Sans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Study type</a:t>
                      </a:r>
                    </a:p>
                  </a:txBody>
                  <a:tcPr marL="98302" marR="98302" marT="49151" marB="49151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82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Blogger Sans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IBD type (</a:t>
                      </a:r>
                      <a:r>
                        <a:rPr lang="en-US" sz="2400" b="1" dirty="0" err="1">
                          <a:solidFill>
                            <a:schemeClr val="lt1"/>
                          </a:solidFill>
                          <a:latin typeface="Blogger Sans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pt</a:t>
                      </a: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Blogger Sans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#, if mixed</a:t>
                      </a:r>
                      <a:endParaRPr sz="2400" b="1" dirty="0">
                        <a:solidFill>
                          <a:schemeClr val="lt1"/>
                        </a:solidFill>
                        <a:latin typeface="Blogger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8302" marR="98302" marT="49151" marB="49151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05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      Adverse events</a:t>
                      </a:r>
                    </a:p>
                  </a:txBody>
                  <a:tcPr marL="137397" marR="137397" marT="137397" marB="13739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A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A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A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BAE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Clinical remission</a:t>
                      </a:r>
                    </a:p>
                  </a:txBody>
                  <a:tcPr marL="137397" marR="137397" marT="137397" marB="1373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C2B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C2B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C2B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7806" marR="127806" marT="127806" marB="127806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C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78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AEs (# pts)</a:t>
                      </a: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AEs (%)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SAEs (# pts)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69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Blogger Sans"/>
                        </a:rPr>
                        <a:t>SAEs (%)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69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Total pts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C2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# pts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C2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% pts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C2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Blogger Sans"/>
                        </a:rPr>
                        <a:t>Total pts# Total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C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20560"/>
                  </a:ext>
                </a:extLst>
              </a:tr>
              <a:tr h="951291">
                <a:tc rowSpan="5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Author, 2020</a:t>
                      </a: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6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Case series</a:t>
                      </a: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82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UC</a:t>
                      </a: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0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99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5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8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80%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A1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5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240"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719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Retrospective cohort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8BD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CD</a:t>
                      </a: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1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20%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99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8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5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100%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A1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5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025"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719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8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25%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99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4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8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3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75%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A1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4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298"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719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8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99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8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1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33%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A1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3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8607"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719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8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Blogger Sans"/>
                        </a:rPr>
                        <a:t>UC</a:t>
                      </a:r>
                    </a:p>
                  </a:txBody>
                  <a:tcPr marL="73726" marR="73726" marT="36863" marB="36863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0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1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B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50%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AB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AA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99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2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EB8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A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latin typeface="Blogger Sans"/>
                        </a:rPr>
                        <a:t>0%</a:t>
                      </a:r>
                      <a:endParaRPr lang="en-US" sz="1600" dirty="0">
                        <a:solidFill>
                          <a:schemeClr val="bg1"/>
                        </a:solidFill>
                        <a:latin typeface="Blogger Sans"/>
                      </a:endParaRP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A19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logger Sans"/>
                        </a:rPr>
                        <a:t>0</a:t>
                      </a:r>
                    </a:p>
                  </a:txBody>
                  <a:tcPr marL="73726" marR="73726" marT="36863" marB="368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1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" name="Graphic 39" descr="Open book with solid fill">
            <a:extLst>
              <a:ext uri="{FF2B5EF4-FFF2-40B4-BE49-F238E27FC236}">
                <a16:creationId xmlns:a16="http://schemas.microsoft.com/office/drawing/2014/main" id="{A65E3930-E033-484A-B77B-4961AD597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42" y="1420586"/>
            <a:ext cx="522514" cy="522514"/>
          </a:xfrm>
          <a:prstGeom prst="rect">
            <a:avLst/>
          </a:prstGeom>
        </p:spPr>
      </p:pic>
      <p:pic>
        <p:nvPicPr>
          <p:cNvPr id="41" name="Graphic 40" descr="Books with solid fill">
            <a:extLst>
              <a:ext uri="{FF2B5EF4-FFF2-40B4-BE49-F238E27FC236}">
                <a16:creationId xmlns:a16="http://schemas.microsoft.com/office/drawing/2014/main" id="{150A66EF-D6BC-4775-B5C0-3185D11A3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0172" y="1344386"/>
            <a:ext cx="674914" cy="674914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932F373D-5DA5-4FAB-9258-54E7C060D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0158" y="306824"/>
            <a:ext cx="305572" cy="305572"/>
          </a:xfrm>
          <a:prstGeom prst="rect">
            <a:avLst/>
          </a:prstGeom>
        </p:spPr>
      </p:pic>
      <p:pic>
        <p:nvPicPr>
          <p:cNvPr id="43" name="Graphic 42" descr="Medicine with solid fill">
            <a:extLst>
              <a:ext uri="{FF2B5EF4-FFF2-40B4-BE49-F238E27FC236}">
                <a16:creationId xmlns:a16="http://schemas.microsoft.com/office/drawing/2014/main" id="{BF24ACBC-95D4-46EA-80D1-1790CA457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2826" y="291374"/>
            <a:ext cx="448632" cy="448632"/>
          </a:xfrm>
          <a:prstGeom prst="rect">
            <a:avLst/>
          </a:prstGeom>
        </p:spPr>
      </p:pic>
      <p:pic>
        <p:nvPicPr>
          <p:cNvPr id="44" name="Graphic 43" descr="Arrow circle with solid fill">
            <a:extLst>
              <a:ext uri="{FF2B5EF4-FFF2-40B4-BE49-F238E27FC236}">
                <a16:creationId xmlns:a16="http://schemas.microsoft.com/office/drawing/2014/main" id="{88FB6FB1-571E-4C49-AC51-A98A8656AA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68798" y="1503135"/>
            <a:ext cx="482602" cy="4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7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3C0F8A2-981D-48A4-AB28-372B5CBD3A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147842"/>
              </p:ext>
            </p:extLst>
          </p:nvPr>
        </p:nvGraphicFramePr>
        <p:xfrm>
          <a:off x="1292859" y="-2880129"/>
          <a:ext cx="9649072" cy="9403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2" y="194803"/>
            <a:ext cx="4208959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3982878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Google Shape;15;p2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68" y="334507"/>
            <a:ext cx="3352731" cy="502410"/>
          </a:xfrm>
          <a:prstGeom prst="rect">
            <a:avLst/>
          </a:prstGeom>
          <a:effectLst>
            <a:outerShdw blurRad="50800" dist="38100" dir="2700000" algn="t" rotWithShape="0">
              <a:schemeClr val="accent4">
                <a:lumMod val="50000"/>
                <a:alpha val="4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Clinical remission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78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303E6-C6A7-4C44-8BB9-99E88310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 r="19827" b="23302"/>
          <a:stretch/>
        </p:blipFill>
        <p:spPr>
          <a:xfrm rot="10800000" flipH="1">
            <a:off x="0" y="0"/>
            <a:ext cx="12192000" cy="68667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AD9141-2F12-48B5-9AAE-D736745C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575" y="3738372"/>
            <a:ext cx="5791200" cy="5295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3181E3-AAFD-4876-A299-C73FB7CA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287" y="655268"/>
            <a:ext cx="5791200" cy="5295900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7964D23-092D-4BC2-A2BE-9F408C90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129" y="4217207"/>
            <a:ext cx="5791200" cy="5295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D1FD240-04C0-4455-A0F6-563262AB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557" y="2125361"/>
            <a:ext cx="3545124" cy="3241923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10E51-6C90-4F99-8BFC-377C643D1F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5715" r="56560" b="68307"/>
          <a:stretch/>
        </p:blipFill>
        <p:spPr>
          <a:xfrm>
            <a:off x="8805966" y="901929"/>
            <a:ext cx="3715422" cy="1781541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BFCB3D-0735-44A9-B042-1B0BDAC8C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4" y="1507268"/>
            <a:ext cx="8915070" cy="63682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528C7-C503-4951-BE2F-FE67F0D957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31126" r="75765" b="33797"/>
          <a:stretch/>
        </p:blipFill>
        <p:spPr>
          <a:xfrm rot="2816205">
            <a:off x="5267189" y="630695"/>
            <a:ext cx="2620348" cy="3368002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428C93-4A40-49FE-9059-22151ED0B4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t="68344" r="72778" b="14333"/>
          <a:stretch/>
        </p:blipFill>
        <p:spPr>
          <a:xfrm>
            <a:off x="4857531" y="5186474"/>
            <a:ext cx="2043354" cy="1864674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3B485A-7105-4A16-8839-5F8465E71E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6" t="45240" r="7987" b="24643"/>
          <a:stretch/>
        </p:blipFill>
        <p:spPr>
          <a:xfrm>
            <a:off x="10744334" y="5600903"/>
            <a:ext cx="1497448" cy="1963567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461A25-85B2-45E5-A837-837D12362B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0" t="8012" r="7986" b="62968"/>
          <a:stretch/>
        </p:blipFill>
        <p:spPr>
          <a:xfrm>
            <a:off x="10290307" y="1976864"/>
            <a:ext cx="1823883" cy="1892048"/>
          </a:xfrm>
          <a:prstGeom prst="rect">
            <a:avLst/>
          </a:prstGeom>
          <a:effectLst>
            <a:outerShdw blurRad="190500" dist="38100" dir="2700000" sx="110000" sy="110000" algn="tl" rotWithShape="0">
              <a:prstClr val="black">
                <a:alpha val="30000"/>
              </a:prstClr>
            </a:outerShdw>
          </a:effectLst>
        </p:spPr>
      </p:pic>
      <p:sp>
        <p:nvSpPr>
          <p:cNvPr id="14" name="TextBox 13!">
            <a:extLst>
              <a:ext uri="{FF2B5EF4-FFF2-40B4-BE49-F238E27FC236}">
                <a16:creationId xmlns:a16="http://schemas.microsoft.com/office/drawing/2014/main" id="{AE0F7B2F-4EE2-43AC-B280-FAD51FF5A8B4}"/>
              </a:ext>
            </a:extLst>
          </p:cNvPr>
          <p:cNvSpPr txBox="1"/>
          <p:nvPr/>
        </p:nvSpPr>
        <p:spPr>
          <a:xfrm>
            <a:off x="469182" y="2693235"/>
            <a:ext cx="4610978" cy="1711271"/>
          </a:xfrm>
          <a:prstGeom prst="rect">
            <a:avLst/>
          </a:prstGeom>
          <a:effectLst/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GB"/>
            </a:defPPr>
            <a:lvl1pPr marR="0" lvl="0" indent="0" defTabSz="91440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5B5F97"/>
                </a:solidFill>
                <a:effectLst/>
                <a:uLnTx/>
                <a:uFillTx/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7243AA"/>
                </a:solidFill>
                <a:latin typeface="Blogger Sans" panose="02000506030000020004"/>
              </a:rPr>
              <a:t>Slide 3</a:t>
            </a:r>
            <a:endParaRPr lang="en-IN" sz="6000" b="1" dirty="0">
              <a:solidFill>
                <a:srgbClr val="7243AA"/>
              </a:solidFill>
              <a:latin typeface="Blogger Sans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380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00976 -0.0120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00625 0.0089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0" y="43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434 -0.0166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0" y="-83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0555 -0.00926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00" y="-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DD979B81-4311-4942-9924-84B8FA07F6DF}"/>
              </a:ext>
            </a:extLst>
          </p:cNvPr>
          <p:cNvSpPr/>
          <p:nvPr/>
        </p:nvSpPr>
        <p:spPr>
          <a:xfrm>
            <a:off x="670613" y="194803"/>
            <a:ext cx="2466482" cy="799165"/>
          </a:xfrm>
          <a:prstGeom prst="flowChartAlternateProcess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extrusionH="76200" prstMaterial="matte">
            <a:bevelT w="127000" h="12700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322B70D-EAF1-4AA7-AAF7-E50BF7F15A8D}"/>
              </a:ext>
            </a:extLst>
          </p:cNvPr>
          <p:cNvSpPr/>
          <p:nvPr/>
        </p:nvSpPr>
        <p:spPr>
          <a:xfrm>
            <a:off x="749121" y="270580"/>
            <a:ext cx="2286179" cy="647609"/>
          </a:xfrm>
          <a:prstGeom prst="flowChartAlternateProcess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u="sng"/>
          </a:p>
        </p:txBody>
      </p:sp>
      <p:sp>
        <p:nvSpPr>
          <p:cNvPr id="19" name="TextBox 13!">
            <a:extLst>
              <a:ext uri="{FF2B5EF4-FFF2-40B4-BE49-F238E27FC236}">
                <a16:creationId xmlns:a16="http://schemas.microsoft.com/office/drawing/2014/main" id="{0448AC64-9289-4F25-8BCC-F8D10D1A144E}"/>
              </a:ext>
            </a:extLst>
          </p:cNvPr>
          <p:cNvSpPr txBox="1"/>
          <p:nvPr/>
        </p:nvSpPr>
        <p:spPr>
          <a:xfrm flipH="1">
            <a:off x="1379271" y="334507"/>
            <a:ext cx="2753250" cy="50241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 panose="020B0604020104020204" pitchFamily="34" charset="0"/>
                <a:ea typeface="Abel"/>
                <a:cs typeface="Gotham Light" pitchFamily="50" charset="0"/>
              </a:defRPr>
            </a:lvl1pPr>
          </a:lstStyle>
          <a:p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  <a:sym typeface="Abel"/>
              </a:rPr>
              <a:t>Slide 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48DABD-7CA1-49C2-9927-A429DDF05953}"/>
              </a:ext>
            </a:extLst>
          </p:cNvPr>
          <p:cNvSpPr/>
          <p:nvPr/>
        </p:nvSpPr>
        <p:spPr>
          <a:xfrm>
            <a:off x="244981" y="107749"/>
            <a:ext cx="1015494" cy="977382"/>
          </a:xfrm>
          <a:prstGeom prst="teardrop">
            <a:avLst/>
          </a:prstGeom>
          <a:solidFill>
            <a:srgbClr val="FEF5ED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B78E9F79-CAF2-4E70-A877-A4044582D04F}"/>
              </a:ext>
            </a:extLst>
          </p:cNvPr>
          <p:cNvSpPr/>
          <p:nvPr/>
        </p:nvSpPr>
        <p:spPr>
          <a:xfrm>
            <a:off x="363778" y="221408"/>
            <a:ext cx="777450" cy="748272"/>
          </a:xfrm>
          <a:prstGeom prst="teardrop">
            <a:avLst/>
          </a:prstGeom>
          <a:solidFill>
            <a:srgbClr val="B993D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chilly" dir="t">
              <a:rot lat="0" lon="0" rev="5400000"/>
            </a:lightRig>
          </a:scene3d>
          <a:sp3d prstMaterial="matte">
            <a:bevelT w="1270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356945C1-7AA7-4187-A50F-1C708ADFB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36">
            <a:off x="265888" y="313354"/>
            <a:ext cx="918338" cy="550984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65DC27-F782-4AAB-9310-C6C2C8DD7760}"/>
              </a:ext>
            </a:extLst>
          </p:cNvPr>
          <p:cNvSpPr/>
          <p:nvPr/>
        </p:nvSpPr>
        <p:spPr>
          <a:xfrm>
            <a:off x="778934" y="4856781"/>
            <a:ext cx="2878666" cy="1640223"/>
          </a:xfrm>
          <a:prstGeom prst="roundRect">
            <a:avLst>
              <a:gd name="adj" fmla="val 13326"/>
            </a:avLst>
          </a:prstGeom>
          <a:solidFill>
            <a:srgbClr val="10B3D4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600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Priming and intermediate doses need to be explored in a step-wise fashion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713C4A5-135B-45F9-AD8E-BF7414007315}"/>
              </a:ext>
            </a:extLst>
          </p:cNvPr>
          <p:cNvSpPr/>
          <p:nvPr/>
        </p:nvSpPr>
        <p:spPr>
          <a:xfrm>
            <a:off x="4656668" y="4856781"/>
            <a:ext cx="2878666" cy="1640223"/>
          </a:xfrm>
          <a:prstGeom prst="roundRect">
            <a:avLst>
              <a:gd name="adj" fmla="val 13326"/>
            </a:avLst>
          </a:prstGeom>
          <a:solidFill>
            <a:srgbClr val="1DABC7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600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48mg will be the full dose for launch in monotherapy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D067807-36FA-45CA-B91D-7DC1A38B9ED6}"/>
              </a:ext>
            </a:extLst>
          </p:cNvPr>
          <p:cNvSpPr/>
          <p:nvPr/>
        </p:nvSpPr>
        <p:spPr>
          <a:xfrm>
            <a:off x="8534402" y="4856781"/>
            <a:ext cx="2878666" cy="1640223"/>
          </a:xfrm>
          <a:prstGeom prst="roundRect">
            <a:avLst>
              <a:gd name="adj" fmla="val 13326"/>
            </a:avLst>
          </a:prstGeom>
          <a:solidFill>
            <a:srgbClr val="3899AC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b="1" dirty="0">
              <a:solidFill>
                <a:prstClr val="white"/>
              </a:solidFill>
              <a:effectLst>
                <a:glow>
                  <a:srgbClr val="000000"/>
                </a:glow>
              </a:effectLst>
              <a:latin typeface="Blogger Sans" panose="02000506030000020004"/>
            </a:endParaRPr>
          </a:p>
        </p:txBody>
      </p:sp>
      <p:pic>
        <p:nvPicPr>
          <p:cNvPr id="26" name="Picture 25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852B12B5-31E0-487D-B8A0-D66B2448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2" y="1752479"/>
            <a:ext cx="3406550" cy="2272320"/>
          </a:xfrm>
          <a:prstGeom prst="roundRect">
            <a:avLst>
              <a:gd name="adj" fmla="val 5662"/>
            </a:avLst>
          </a:prstGeom>
          <a:ln w="19050">
            <a:solidFill>
              <a:srgbClr val="10B3D4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B3C42A-A91B-4A94-BCF9-CE0C30CD0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/>
        </p:blipFill>
        <p:spPr>
          <a:xfrm>
            <a:off x="4392725" y="1752479"/>
            <a:ext cx="3406550" cy="2272320"/>
          </a:xfrm>
          <a:prstGeom prst="roundRect">
            <a:avLst>
              <a:gd name="adj" fmla="val 5662"/>
            </a:avLst>
          </a:prstGeom>
          <a:ln w="19050">
            <a:solidFill>
              <a:srgbClr val="1DABC7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8C8E18-172C-452F-8324-2F976A3B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/>
        </p:blipFill>
        <p:spPr>
          <a:xfrm>
            <a:off x="8270458" y="1752479"/>
            <a:ext cx="3406550" cy="2272320"/>
          </a:xfrm>
          <a:prstGeom prst="roundRect">
            <a:avLst>
              <a:gd name="adj" fmla="val 5662"/>
            </a:avLst>
          </a:prstGeom>
          <a:ln w="19050">
            <a:solidFill>
              <a:srgbClr val="3899AC"/>
            </a:solidFill>
          </a:ln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B2DF3A-F7F4-4AB9-B265-618451BF7402}"/>
              </a:ext>
            </a:extLst>
          </p:cNvPr>
          <p:cNvSpPr/>
          <p:nvPr/>
        </p:nvSpPr>
        <p:spPr>
          <a:xfrm>
            <a:off x="514991" y="4242442"/>
            <a:ext cx="3406552" cy="797220"/>
          </a:xfrm>
          <a:prstGeom prst="roundRect">
            <a:avLst>
              <a:gd name="adj" fmla="val 13326"/>
            </a:avLst>
          </a:prstGeom>
          <a:solidFill>
            <a:srgbClr val="10B3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b="1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Key FDA feedback regarding</a:t>
            </a:r>
            <a:br>
              <a:rPr lang="en-US" b="1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</a:br>
            <a:r>
              <a:rPr lang="en-US" b="1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dose exploration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8709853-79C4-4F1E-855D-3A59944BCAF8}"/>
              </a:ext>
            </a:extLst>
          </p:cNvPr>
          <p:cNvSpPr/>
          <p:nvPr/>
        </p:nvSpPr>
        <p:spPr>
          <a:xfrm>
            <a:off x="4392725" y="4242442"/>
            <a:ext cx="3406552" cy="797220"/>
          </a:xfrm>
          <a:prstGeom prst="roundRect">
            <a:avLst>
              <a:gd name="adj" fmla="val 13326"/>
            </a:avLst>
          </a:prstGeom>
          <a:solidFill>
            <a:srgbClr val="1DAB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b="1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Implications on mono and combination therapy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78398B-5BAC-4CE2-A7E1-3D84964D42C9}"/>
              </a:ext>
            </a:extLst>
          </p:cNvPr>
          <p:cNvSpPr/>
          <p:nvPr/>
        </p:nvSpPr>
        <p:spPr>
          <a:xfrm>
            <a:off x="8270459" y="4242442"/>
            <a:ext cx="3406552" cy="797220"/>
          </a:xfrm>
          <a:prstGeom prst="roundRect">
            <a:avLst>
              <a:gd name="adj" fmla="val 13326"/>
            </a:avLst>
          </a:prstGeom>
          <a:solidFill>
            <a:srgbClr val="3899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b="1" dirty="0">
                <a:solidFill>
                  <a:prstClr val="white"/>
                </a:solidFill>
                <a:effectLst>
                  <a:glow>
                    <a:srgbClr val="000000"/>
                  </a:glow>
                </a:effectLst>
                <a:latin typeface="Blogger Sans" panose="02000506030000020004"/>
              </a:rPr>
              <a:t>CMC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7926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381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Blogger Sans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RAJ</dc:creator>
  <cp:lastModifiedBy>PRINCE RAJ</cp:lastModifiedBy>
  <cp:revision>37</cp:revision>
  <dcterms:created xsi:type="dcterms:W3CDTF">2023-02-18T10:05:36Z</dcterms:created>
  <dcterms:modified xsi:type="dcterms:W3CDTF">2023-02-18T20:10:14Z</dcterms:modified>
</cp:coreProperties>
</file>